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2da51fc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c2da51fc3b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2da51fc3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c2da51fc3b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2da51fc3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c2da51fc3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2da51fc3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c2da51fc3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2da51fc3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c2da51fc3b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2da51fc3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c2da51fc3b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2da51fc3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c2da51fc3b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2da51fc3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c2da51fc3b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2da51fc3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c2da51fc3b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no image)">
  <p:cSld name="Title Slide (no image)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0" y="2957124"/>
            <a:ext cx="6400800" cy="453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457200" y="157251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E74"/>
              </a:buClr>
              <a:buSzPts val="4000"/>
              <a:buFont typeface="Arial"/>
              <a:buNone/>
              <a:defRPr b="0" sz="4000">
                <a:solidFill>
                  <a:srgbClr val="003E7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457200" y="3955186"/>
            <a:ext cx="6400800" cy="25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9D9D9D"/>
                </a:solidFill>
              </a:defRPr>
            </a:lvl1pPr>
            <a:lvl2pPr indent="-228600" lvl="1" marL="91440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3" type="body"/>
          </p:nvPr>
        </p:nvSpPr>
        <p:spPr>
          <a:xfrm>
            <a:off x="6553925" y="497144"/>
            <a:ext cx="2132875" cy="234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003E74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4" type="body"/>
          </p:nvPr>
        </p:nvSpPr>
        <p:spPr>
          <a:xfrm>
            <a:off x="7239941" y="738262"/>
            <a:ext cx="1446859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3E7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with image)">
  <p:cSld name="Title Slide (with image)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57200" y="3082581"/>
            <a:ext cx="3711608" cy="718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57200" y="1159487"/>
            <a:ext cx="3711608" cy="161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3E74"/>
              </a:buClr>
              <a:buSzPts val="4000"/>
              <a:buFont typeface="Arial"/>
              <a:buNone/>
              <a:defRPr b="0" sz="4000">
                <a:solidFill>
                  <a:srgbClr val="003E7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457200" y="4118513"/>
            <a:ext cx="3601176" cy="25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9D9D9D"/>
                </a:solidFill>
              </a:defRPr>
            </a:lvl1pPr>
            <a:lvl2pPr indent="-228600" lvl="1" marL="91440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/>
          <p:nvPr>
            <p:ph idx="3" type="pic"/>
          </p:nvPr>
        </p:nvSpPr>
        <p:spPr>
          <a:xfrm>
            <a:off x="4756151" y="1159669"/>
            <a:ext cx="3930650" cy="3213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4" type="body"/>
          </p:nvPr>
        </p:nvSpPr>
        <p:spPr>
          <a:xfrm>
            <a:off x="6553925" y="497144"/>
            <a:ext cx="2132875" cy="234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003E74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5" type="body"/>
          </p:nvPr>
        </p:nvSpPr>
        <p:spPr>
          <a:xfrm>
            <a:off x="7239941" y="738262"/>
            <a:ext cx="1446859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3E7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(one column)">
  <p:cSld name="Content (one column)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Char char="–"/>
              <a:defRPr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•"/>
              <a:defRPr sz="1200"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»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6553925" y="497144"/>
            <a:ext cx="2132875" cy="234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003E74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3" type="body"/>
          </p:nvPr>
        </p:nvSpPr>
        <p:spPr>
          <a:xfrm>
            <a:off x="7239941" y="738262"/>
            <a:ext cx="1446859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3E7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(two columns)">
  <p:cSld name="Content (two columns)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57200" y="1759936"/>
            <a:ext cx="3950877" cy="261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Char char="–"/>
              <a:defRPr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735923" y="1759936"/>
            <a:ext cx="3950878" cy="261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Char char="–"/>
              <a:defRPr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3" type="body"/>
          </p:nvPr>
        </p:nvSpPr>
        <p:spPr>
          <a:xfrm>
            <a:off x="6553925" y="497144"/>
            <a:ext cx="2132875" cy="234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003E74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body"/>
          </p:nvPr>
        </p:nvSpPr>
        <p:spPr>
          <a:xfrm>
            <a:off x="7239941" y="738262"/>
            <a:ext cx="1446859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3E7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(with quote)">
  <p:cSld name="Content (with quote)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759936"/>
            <a:ext cx="3950877" cy="261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Char char="–"/>
              <a:defRPr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735923" y="1759936"/>
            <a:ext cx="3950878" cy="1948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rgbClr val="0085CA"/>
              </a:buClr>
              <a:buSzPts val="2800"/>
              <a:buNone/>
              <a:defRPr b="0" i="1" sz="2800">
                <a:solidFill>
                  <a:srgbClr val="003E7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Char char="–"/>
              <a:defRPr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3" type="body"/>
          </p:nvPr>
        </p:nvSpPr>
        <p:spPr>
          <a:xfrm>
            <a:off x="4735514" y="3890251"/>
            <a:ext cx="3951287" cy="483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None/>
              <a:defRPr sz="1200">
                <a:solidFill>
                  <a:srgbClr val="0085CA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4" type="body"/>
          </p:nvPr>
        </p:nvSpPr>
        <p:spPr>
          <a:xfrm>
            <a:off x="6553925" y="497144"/>
            <a:ext cx="2132875" cy="234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003E74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5" type="body"/>
          </p:nvPr>
        </p:nvSpPr>
        <p:spPr>
          <a:xfrm>
            <a:off x="7239941" y="738262"/>
            <a:ext cx="1446859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3E7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(two columns with image)">
  <p:cSld name="Content (two columns with image)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759936"/>
            <a:ext cx="3950877" cy="261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Char char="–"/>
              <a:defRPr/>
            </a:lvl2pPr>
            <a:lvl3pPr indent="-304800" lvl="2" marL="13716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•"/>
              <a:defRPr/>
            </a:lvl3pPr>
            <a:lvl4pPr indent="-304800" lvl="3" marL="18288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–"/>
              <a:defRPr/>
            </a:lvl4pPr>
            <a:lvl5pPr indent="-304800" lvl="4" marL="228600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/>
          <p:nvPr>
            <p:ph idx="2" type="pic"/>
          </p:nvPr>
        </p:nvSpPr>
        <p:spPr>
          <a:xfrm>
            <a:off x="4735514" y="1759937"/>
            <a:ext cx="3951287" cy="1976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735514" y="3942710"/>
            <a:ext cx="3951287" cy="42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9D9D9D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553925" y="497144"/>
            <a:ext cx="2132875" cy="234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003E74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5" type="body"/>
          </p:nvPr>
        </p:nvSpPr>
        <p:spPr>
          <a:xfrm>
            <a:off x="7239941" y="738262"/>
            <a:ext cx="1446859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3E7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image/media and caption">
  <p:cSld name="Single image/media and 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>
            <p:ph idx="2" type="pic"/>
          </p:nvPr>
        </p:nvSpPr>
        <p:spPr>
          <a:xfrm>
            <a:off x="457200" y="1115931"/>
            <a:ext cx="8229601" cy="2639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6553925" y="497144"/>
            <a:ext cx="2132875" cy="234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003E74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7239941" y="738262"/>
            <a:ext cx="1446859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3E7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4" type="body"/>
          </p:nvPr>
        </p:nvSpPr>
        <p:spPr>
          <a:xfrm>
            <a:off x="457200" y="3945465"/>
            <a:ext cx="3951287" cy="42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9D9D9D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s/media and caption">
  <p:cSld name="Multiple images/media and 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>
            <p:ph idx="2" type="pic"/>
          </p:nvPr>
        </p:nvSpPr>
        <p:spPr>
          <a:xfrm>
            <a:off x="457200" y="1115931"/>
            <a:ext cx="3951287" cy="2611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457200" y="3945465"/>
            <a:ext cx="3951287" cy="427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9D9D9D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"/>
          <p:cNvSpPr/>
          <p:nvPr>
            <p:ph idx="3" type="pic"/>
          </p:nvPr>
        </p:nvSpPr>
        <p:spPr>
          <a:xfrm>
            <a:off x="4735514" y="1115932"/>
            <a:ext cx="3951287" cy="14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/>
          <p:nvPr>
            <p:ph idx="4" type="pic"/>
          </p:nvPr>
        </p:nvSpPr>
        <p:spPr>
          <a:xfrm>
            <a:off x="4735514" y="2816214"/>
            <a:ext cx="3951287" cy="1557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5" type="body"/>
          </p:nvPr>
        </p:nvSpPr>
        <p:spPr>
          <a:xfrm>
            <a:off x="6553925" y="497144"/>
            <a:ext cx="2132875" cy="234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003E74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6" type="body"/>
          </p:nvPr>
        </p:nvSpPr>
        <p:spPr>
          <a:xfrm>
            <a:off x="7239941" y="738262"/>
            <a:ext cx="1446859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3E7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6553925" y="497144"/>
            <a:ext cx="2132875" cy="234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003E74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003E74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7239941" y="738262"/>
            <a:ext cx="1446859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3E7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llege_Powerpoint_Background_16-9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358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85C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ub.towardsai.net/how-to-use-label-smoothing-for-regularization-aa349f7f1dbb" TargetMode="External"/><Relationship Id="rId4" Type="http://schemas.openxmlformats.org/officeDocument/2006/relationships/hyperlink" Target="https://towardsdatascience.com/my-deep-learning-model-says-sorry-i-dont-know-the-answer-that-s-absolutely-ok-50ffa562cb0b" TargetMode="External"/><Relationship Id="rId5" Type="http://schemas.openxmlformats.org/officeDocument/2006/relationships/hyperlink" Target="https://towardsdatascience.com/knowing-known-unknowns-with-deep-neural-networks-caac1c4c1f5d" TargetMode="External"/><Relationship Id="rId6" Type="http://schemas.openxmlformats.org/officeDocument/2006/relationships/hyperlink" Target="https://medium.com/@wanshunwong?source=post_page-----108debd7ef06--------------------------------" TargetMode="External"/><Relationship Id="rId7" Type="http://schemas.openxmlformats.org/officeDocument/2006/relationships/hyperlink" Target="https://towardsdatascience.com/what-is-label-smoothing-108debd7ef06" TargetMode="External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" type="subTitle"/>
          </p:nvPr>
        </p:nvSpPr>
        <p:spPr>
          <a:xfrm>
            <a:off x="457200" y="2957124"/>
            <a:ext cx="6400800" cy="453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Amaury Chenain, Malo de Boisredon, &amp; Côme de Germay</a:t>
            </a:r>
            <a:endParaRPr sz="1800"/>
          </a:p>
        </p:txBody>
      </p:sp>
      <p:sp>
        <p:nvSpPr>
          <p:cNvPr id="67" name="Google Shape;67;p11"/>
          <p:cNvSpPr txBox="1"/>
          <p:nvPr>
            <p:ph type="title"/>
          </p:nvPr>
        </p:nvSpPr>
        <p:spPr>
          <a:xfrm>
            <a:off x="457200" y="157251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E74"/>
              </a:buClr>
              <a:buSzPts val="4000"/>
              <a:buFont typeface="Arial"/>
              <a:buNone/>
            </a:pPr>
            <a:r>
              <a:rPr lang="en-US"/>
              <a:t>Final Project Presentation</a:t>
            </a:r>
            <a:endParaRPr/>
          </a:p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457200" y="3955186"/>
            <a:ext cx="6400800" cy="25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 txBox="1"/>
          <p:nvPr>
            <p:ph idx="3" type="body"/>
          </p:nvPr>
        </p:nvSpPr>
        <p:spPr>
          <a:xfrm>
            <a:off x="6553925" y="497144"/>
            <a:ext cx="2132875" cy="234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Deep Learning 2021</a:t>
            </a:r>
            <a:endParaRPr/>
          </a:p>
        </p:txBody>
      </p:sp>
      <p:sp>
        <p:nvSpPr>
          <p:cNvPr id="70" name="Google Shape;70;p11"/>
          <p:cNvSpPr txBox="1"/>
          <p:nvPr>
            <p:ph idx="4" type="body"/>
          </p:nvPr>
        </p:nvSpPr>
        <p:spPr>
          <a:xfrm>
            <a:off x="7239941" y="738262"/>
            <a:ext cx="1446859" cy="1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Team B -1</a:t>
            </a:r>
            <a:endParaRPr/>
          </a:p>
        </p:txBody>
      </p:sp>
      <p:pic>
        <p:nvPicPr>
          <p:cNvPr id="71" name="Google Shape;7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5825" cy="1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457200" y="1338299"/>
            <a:ext cx="640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References:</a:t>
            </a:r>
            <a:endParaRPr/>
          </a:p>
        </p:txBody>
      </p:sp>
      <p:sp>
        <p:nvSpPr>
          <p:cNvPr id="178" name="Google Shape;178;p20"/>
          <p:cNvSpPr txBox="1"/>
          <p:nvPr>
            <p:ph idx="2" type="body"/>
          </p:nvPr>
        </p:nvSpPr>
        <p:spPr>
          <a:xfrm>
            <a:off x="457200" y="1876450"/>
            <a:ext cx="82296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/>
              <a:t>Dimitris Pop</a:t>
            </a:r>
            <a:r>
              <a:rPr lang="en-US"/>
              <a:t>oulos, </a:t>
            </a:r>
            <a:r>
              <a:rPr i="1" lang="en-US"/>
              <a:t>How to Use Label Smoothing for Regularization,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https://pub.towardsai.net/how-to-use-label-smoothing-for-regularization-aa349f7f1dbb</a:t>
            </a:r>
            <a:r>
              <a:rPr lang="en-US"/>
              <a:t>, 22/03/2020.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/>
              <a:t>Michek Kana, </a:t>
            </a:r>
            <a:r>
              <a:rPr i="1" lang="en-US">
                <a:solidFill>
                  <a:schemeClr val="lt2"/>
                </a:solidFill>
              </a:rPr>
              <a:t>Uncertainty in Deep Learning. How to measure?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https://towardsdatascience.com/my-deep-learning-model-says-sorry-i-dont-know-the-answer-that-s-absolutely-ok-50ffa562cb0b</a:t>
            </a:r>
            <a:r>
              <a:rPr lang="en-US"/>
              <a:t>, 26/04/2020.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/>
              <a:t>Jacob Reinhold, </a:t>
            </a:r>
            <a:r>
              <a:rPr i="1" lang="en-US"/>
              <a:t>Knowing known unknowns with deep neural networks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https://towardsdatascience.com/knowing-known-unknowns-with-deep-neural-networks-caac1c4c1f5d</a:t>
            </a:r>
            <a:r>
              <a:rPr lang="en-US"/>
              <a:t>, 21/06/2020.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>
                <a:uFill>
                  <a:noFill/>
                </a:uFill>
                <a:hlinkClick r:id="rId6"/>
              </a:rPr>
              <a:t>Wanshun Wong</a:t>
            </a:r>
            <a:r>
              <a:rPr lang="en-US"/>
              <a:t>, </a:t>
            </a:r>
            <a:r>
              <a:rPr i="1" lang="en-US"/>
              <a:t>What is Label Smoothing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https://towardsdatascience.com/what-is-label-smoothing-108debd7ef06</a:t>
            </a:r>
            <a:r>
              <a:rPr lang="en-US"/>
              <a:t>, 17/12/2019.</a:t>
            </a:r>
            <a:endParaRPr/>
          </a:p>
          <a:p>
            <a:pPr indent="-3048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/>
              <a:t>Alex Kendall and Yarin Gal, </a:t>
            </a:r>
            <a:r>
              <a:rPr i="1" lang="en-US"/>
              <a:t>What uncertainties do we need in Bayesian deep learning for computer vision?</a:t>
            </a:r>
            <a:r>
              <a:rPr lang="en-US"/>
              <a:t>, 05/10/2017</a:t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>
            <p:ph idx="3" type="body"/>
          </p:nvPr>
        </p:nvSpPr>
        <p:spPr>
          <a:xfrm>
            <a:off x="6553925" y="497144"/>
            <a:ext cx="2133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Deep Learning 2021</a:t>
            </a:r>
            <a:endParaRPr/>
          </a:p>
        </p:txBody>
      </p:sp>
      <p:sp>
        <p:nvSpPr>
          <p:cNvPr id="180" name="Google Shape;180;p20"/>
          <p:cNvSpPr txBox="1"/>
          <p:nvPr>
            <p:ph idx="4" type="body"/>
          </p:nvPr>
        </p:nvSpPr>
        <p:spPr>
          <a:xfrm>
            <a:off x="7239941" y="738262"/>
            <a:ext cx="14469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Team B -1</a:t>
            </a: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52400"/>
            <a:ext cx="2725825" cy="1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377250" y="1338299"/>
            <a:ext cx="640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Agenda:</a:t>
            </a:r>
            <a:endParaRPr sz="1800"/>
          </a:p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457200" y="3955186"/>
            <a:ext cx="64008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8" name="Google Shape;78;p12"/>
          <p:cNvSpPr txBox="1"/>
          <p:nvPr>
            <p:ph idx="3" type="body"/>
          </p:nvPr>
        </p:nvSpPr>
        <p:spPr>
          <a:xfrm>
            <a:off x="6553925" y="497144"/>
            <a:ext cx="2133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Deep Learning 2021</a:t>
            </a:r>
            <a:endParaRPr/>
          </a:p>
        </p:txBody>
      </p:sp>
      <p:sp>
        <p:nvSpPr>
          <p:cNvPr id="79" name="Google Shape;79;p12"/>
          <p:cNvSpPr txBox="1"/>
          <p:nvPr>
            <p:ph idx="4" type="body"/>
          </p:nvPr>
        </p:nvSpPr>
        <p:spPr>
          <a:xfrm>
            <a:off x="7239941" y="738262"/>
            <a:ext cx="14469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Team B -1</a:t>
            </a:r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5825" cy="11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/>
        </p:nvSpPr>
        <p:spPr>
          <a:xfrm>
            <a:off x="386125" y="1791600"/>
            <a:ext cx="776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US" sz="1600"/>
              <a:t>Project Description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US" sz="1600"/>
              <a:t>Training Time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US" sz="1600"/>
              <a:t>Classifier with a Cross Entropy Loss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US" sz="1600"/>
              <a:t>Label Smoothing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US" sz="1600"/>
              <a:t>Regression with a L1Loss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US" sz="1600"/>
              <a:t>Predicting Aleatoric Uncertainty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57200" y="1411424"/>
            <a:ext cx="640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Project Description:</a:t>
            </a:r>
            <a:endParaRPr/>
          </a:p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457200" y="1937845"/>
            <a:ext cx="64008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Design a deep learning model to predict the age of a person from a photograph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idx="3" type="body"/>
          </p:nvPr>
        </p:nvSpPr>
        <p:spPr>
          <a:xfrm>
            <a:off x="6553925" y="497144"/>
            <a:ext cx="2133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Deep Learning 2021</a:t>
            </a:r>
            <a:endParaRPr/>
          </a:p>
        </p:txBody>
      </p:sp>
      <p:sp>
        <p:nvSpPr>
          <p:cNvPr id="89" name="Google Shape;89;p13"/>
          <p:cNvSpPr txBox="1"/>
          <p:nvPr>
            <p:ph idx="4" type="body"/>
          </p:nvPr>
        </p:nvSpPr>
        <p:spPr>
          <a:xfrm>
            <a:off x="7239941" y="738262"/>
            <a:ext cx="14469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Team B -1</a:t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5825" cy="1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4451" r="13715" t="2959"/>
          <a:stretch/>
        </p:blipFill>
        <p:spPr>
          <a:xfrm>
            <a:off x="5793959" y="2374126"/>
            <a:ext cx="2334366" cy="21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5">
            <a:alphaModFix/>
          </a:blip>
          <a:srcRect b="15057" l="20888" r="21056" t="5690"/>
          <a:stretch/>
        </p:blipFill>
        <p:spPr>
          <a:xfrm>
            <a:off x="3318140" y="2374125"/>
            <a:ext cx="2056248" cy="21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6">
            <a:alphaModFix/>
          </a:blip>
          <a:srcRect b="17393" l="26359" r="19257" t="10372"/>
          <a:stretch/>
        </p:blipFill>
        <p:spPr>
          <a:xfrm>
            <a:off x="842325" y="2374125"/>
            <a:ext cx="2056249" cy="2077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386125" y="1338299"/>
            <a:ext cx="640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Project Description (2):</a:t>
            </a:r>
            <a:endParaRPr/>
          </a:p>
        </p:txBody>
      </p:sp>
      <p:sp>
        <p:nvSpPr>
          <p:cNvPr id="99" name="Google Shape;99;p14"/>
          <p:cNvSpPr txBox="1"/>
          <p:nvPr>
            <p:ph idx="3" type="body"/>
          </p:nvPr>
        </p:nvSpPr>
        <p:spPr>
          <a:xfrm>
            <a:off x="6553925" y="497144"/>
            <a:ext cx="2133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Deep Learning 2021</a:t>
            </a:r>
            <a:endParaRPr/>
          </a:p>
        </p:txBody>
      </p:sp>
      <p:sp>
        <p:nvSpPr>
          <p:cNvPr id="100" name="Google Shape;100;p14"/>
          <p:cNvSpPr txBox="1"/>
          <p:nvPr>
            <p:ph idx="4" type="body"/>
          </p:nvPr>
        </p:nvSpPr>
        <p:spPr>
          <a:xfrm>
            <a:off x="7239941" y="738262"/>
            <a:ext cx="14469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Team B -1</a:t>
            </a:r>
            <a:endParaRPr/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5825" cy="1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00" y="2693850"/>
            <a:ext cx="2914775" cy="1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475" y="2626525"/>
            <a:ext cx="2775687" cy="18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1175" y="2693850"/>
            <a:ext cx="2511226" cy="1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386125" y="1791600"/>
            <a:ext cx="7760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 sz="1200"/>
              <a:t>Highly imbalanced dataset centered around 29yo</a:t>
            </a:r>
            <a:br>
              <a:rPr lang="en-US" sz="1200"/>
            </a:b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 sz="1200"/>
              <a:t>We aimed to reduce the age bias by not by increasing the data samples but instead by improving the current model</a:t>
            </a:r>
            <a:endParaRPr sz="1200"/>
          </a:p>
        </p:txBody>
      </p:sp>
      <p:sp>
        <p:nvSpPr>
          <p:cNvPr id="106" name="Google Shape;106;p14"/>
          <p:cNvSpPr txBox="1"/>
          <p:nvPr/>
        </p:nvSpPr>
        <p:spPr>
          <a:xfrm>
            <a:off x="2121625" y="4370625"/>
            <a:ext cx="428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D9D9D"/>
                </a:solidFill>
              </a:rPr>
              <a:t>Distribution analysis of the the train data set (54% of the full dataset)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457200" y="1338299"/>
            <a:ext cx="640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Training time</a:t>
            </a:r>
            <a:endParaRPr/>
          </a:p>
        </p:txBody>
      </p:sp>
      <p:sp>
        <p:nvSpPr>
          <p:cNvPr id="112" name="Google Shape;112;p15"/>
          <p:cNvSpPr txBox="1"/>
          <p:nvPr>
            <p:ph idx="2" type="body"/>
          </p:nvPr>
        </p:nvSpPr>
        <p:spPr>
          <a:xfrm>
            <a:off x="457200" y="1956520"/>
            <a:ext cx="64008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Large dataset and very deep network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Impossible to train for a regular cpu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Precompute features with a pretrained resnet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Train classifiers only on these features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3" name="Google Shape;113;p15"/>
          <p:cNvSpPr txBox="1"/>
          <p:nvPr>
            <p:ph idx="3" type="body"/>
          </p:nvPr>
        </p:nvSpPr>
        <p:spPr>
          <a:xfrm>
            <a:off x="6553925" y="497144"/>
            <a:ext cx="2133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Deep Learning 2021</a:t>
            </a:r>
            <a:endParaRPr/>
          </a:p>
        </p:txBody>
      </p:sp>
      <p:sp>
        <p:nvSpPr>
          <p:cNvPr id="114" name="Google Shape;114;p15"/>
          <p:cNvSpPr txBox="1"/>
          <p:nvPr>
            <p:ph idx="4" type="body"/>
          </p:nvPr>
        </p:nvSpPr>
        <p:spPr>
          <a:xfrm>
            <a:off x="7239941" y="738262"/>
            <a:ext cx="14469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Team B -1</a:t>
            </a:r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5825" cy="1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875" y="1643095"/>
            <a:ext cx="4703898" cy="16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4189875" y="1583075"/>
            <a:ext cx="2952300" cy="1750200"/>
          </a:xfrm>
          <a:prstGeom prst="roundRect">
            <a:avLst>
              <a:gd fmla="val 6955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7426550" y="1583075"/>
            <a:ext cx="1391100" cy="1750200"/>
          </a:xfrm>
          <a:prstGeom prst="roundRect">
            <a:avLst>
              <a:gd fmla="val 6955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4626225" y="3470025"/>
            <a:ext cx="207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D9D9D"/>
                </a:solidFill>
              </a:rPr>
              <a:t>Pretrained Resnet</a:t>
            </a:r>
            <a:endParaRPr sz="1000">
              <a:solidFill>
                <a:srgbClr val="9D9D9D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7239950" y="3470025"/>
            <a:ext cx="176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D9D9D"/>
                </a:solidFill>
              </a:rPr>
              <a:t>Custom classifiers we actually trained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idx="1" type="subTitle"/>
          </p:nvPr>
        </p:nvSpPr>
        <p:spPr>
          <a:xfrm>
            <a:off x="457200" y="1338299"/>
            <a:ext cx="640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Classifier with a Cross Entropy Loss</a:t>
            </a:r>
            <a:endParaRPr/>
          </a:p>
        </p:txBody>
      </p:sp>
      <p:sp>
        <p:nvSpPr>
          <p:cNvPr id="126" name="Google Shape;126;p16"/>
          <p:cNvSpPr txBox="1"/>
          <p:nvPr>
            <p:ph idx="2" type="body"/>
          </p:nvPr>
        </p:nvSpPr>
        <p:spPr>
          <a:xfrm>
            <a:off x="457200" y="1956525"/>
            <a:ext cx="77502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Simple multi layer classifier trained with a cross entropy loss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Only maximises the probability of the exact age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Overfitting because it does not take into account the similarities between close classes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7" name="Google Shape;127;p16"/>
          <p:cNvSpPr txBox="1"/>
          <p:nvPr>
            <p:ph idx="3" type="body"/>
          </p:nvPr>
        </p:nvSpPr>
        <p:spPr>
          <a:xfrm>
            <a:off x="6553925" y="497144"/>
            <a:ext cx="2133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Deep Learning 2021</a:t>
            </a:r>
            <a:endParaRPr/>
          </a:p>
        </p:txBody>
      </p:sp>
      <p:sp>
        <p:nvSpPr>
          <p:cNvPr id="128" name="Google Shape;128;p16"/>
          <p:cNvSpPr txBox="1"/>
          <p:nvPr>
            <p:ph idx="4" type="body"/>
          </p:nvPr>
        </p:nvSpPr>
        <p:spPr>
          <a:xfrm>
            <a:off x="7239941" y="738262"/>
            <a:ext cx="14469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Team B -1</a:t>
            </a:r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5825" cy="1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63" y="2834750"/>
            <a:ext cx="2312899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0538" y="2827100"/>
            <a:ext cx="2312874" cy="155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2200" y="2868150"/>
            <a:ext cx="2245075" cy="14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457200" y="1338299"/>
            <a:ext cx="640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Label Smoothing</a:t>
            </a:r>
            <a:endParaRPr/>
          </a:p>
        </p:txBody>
      </p:sp>
      <p:sp>
        <p:nvSpPr>
          <p:cNvPr id="138" name="Google Shape;138;p17"/>
          <p:cNvSpPr txBox="1"/>
          <p:nvPr>
            <p:ph idx="2" type="body"/>
          </p:nvPr>
        </p:nvSpPr>
        <p:spPr>
          <a:xfrm>
            <a:off x="457200" y="1956525"/>
            <a:ext cx="49500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“smoothed” one hot vector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KL divergence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Gain in stability loss in accuracy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9" name="Google Shape;139;p17"/>
          <p:cNvSpPr txBox="1"/>
          <p:nvPr>
            <p:ph idx="3" type="body"/>
          </p:nvPr>
        </p:nvSpPr>
        <p:spPr>
          <a:xfrm>
            <a:off x="6553925" y="497144"/>
            <a:ext cx="2133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Deep Learning 2021</a:t>
            </a:r>
            <a:endParaRPr/>
          </a:p>
        </p:txBody>
      </p:sp>
      <p:sp>
        <p:nvSpPr>
          <p:cNvPr id="140" name="Google Shape;140;p17"/>
          <p:cNvSpPr txBox="1"/>
          <p:nvPr>
            <p:ph idx="4" type="body"/>
          </p:nvPr>
        </p:nvSpPr>
        <p:spPr>
          <a:xfrm>
            <a:off x="7239941" y="738262"/>
            <a:ext cx="14469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Team B -1</a:t>
            </a:r>
            <a:endParaRPr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5825" cy="1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000" y="2919120"/>
            <a:ext cx="2381228" cy="16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9064" y="1136499"/>
            <a:ext cx="4450537" cy="12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>
            <p:ph idx="2" type="body"/>
          </p:nvPr>
        </p:nvSpPr>
        <p:spPr>
          <a:xfrm>
            <a:off x="4079000" y="2505325"/>
            <a:ext cx="14469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Hot Vector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5" name="Google Shape;145;p17"/>
          <p:cNvSpPr txBox="1"/>
          <p:nvPr>
            <p:ph idx="2" type="body"/>
          </p:nvPr>
        </p:nvSpPr>
        <p:spPr>
          <a:xfrm>
            <a:off x="6421363" y="2454600"/>
            <a:ext cx="16425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Smoothed Target Label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2650" y="2953430"/>
            <a:ext cx="2283250" cy="15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975" y="2971513"/>
            <a:ext cx="2225846" cy="15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idx="1" type="subTitle"/>
          </p:nvPr>
        </p:nvSpPr>
        <p:spPr>
          <a:xfrm>
            <a:off x="457200" y="1338299"/>
            <a:ext cx="640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Regression with a L1 Loss:</a:t>
            </a:r>
            <a:endParaRPr/>
          </a:p>
        </p:txBody>
      </p:sp>
      <p:sp>
        <p:nvSpPr>
          <p:cNvPr id="153" name="Google Shape;153;p18"/>
          <p:cNvSpPr txBox="1"/>
          <p:nvPr>
            <p:ph idx="2" type="body"/>
          </p:nvPr>
        </p:nvSpPr>
        <p:spPr>
          <a:xfrm>
            <a:off x="457200" y="1791600"/>
            <a:ext cx="76533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Added a Regressor after the </a:t>
            </a:r>
            <a:r>
              <a:rPr lang="en-US">
                <a:solidFill>
                  <a:srgbClr val="000000"/>
                </a:solidFill>
              </a:rPr>
              <a:t>Precomputed features with a pretrained resnet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Model predicts one output instead of N classes outputted by the classifier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Improved MAE (compared to the classifier’s) due to the fact that Loss penalize error differently in the regression case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4" name="Google Shape;154;p18"/>
          <p:cNvSpPr txBox="1"/>
          <p:nvPr>
            <p:ph idx="3" type="body"/>
          </p:nvPr>
        </p:nvSpPr>
        <p:spPr>
          <a:xfrm>
            <a:off x="6553925" y="497144"/>
            <a:ext cx="2133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Deep Learning 2021</a:t>
            </a:r>
            <a:endParaRPr/>
          </a:p>
        </p:txBody>
      </p:sp>
      <p:sp>
        <p:nvSpPr>
          <p:cNvPr id="155" name="Google Shape;155;p18"/>
          <p:cNvSpPr txBox="1"/>
          <p:nvPr>
            <p:ph idx="4" type="body"/>
          </p:nvPr>
        </p:nvSpPr>
        <p:spPr>
          <a:xfrm>
            <a:off x="7239941" y="738262"/>
            <a:ext cx="14469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Team B -1</a:t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5825" cy="1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4">
            <a:alphaModFix/>
          </a:blip>
          <a:srcRect b="2912" l="0" r="0" t="0"/>
          <a:stretch/>
        </p:blipFill>
        <p:spPr>
          <a:xfrm>
            <a:off x="365700" y="2850750"/>
            <a:ext cx="2512525" cy="17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350" y="2850750"/>
            <a:ext cx="2512526" cy="16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8700" y="2876300"/>
            <a:ext cx="2538225" cy="16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idx="1" type="subTitle"/>
          </p:nvPr>
        </p:nvSpPr>
        <p:spPr>
          <a:xfrm>
            <a:off x="457200" y="1338299"/>
            <a:ext cx="640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Predicting Aleatoric Uncertainty</a:t>
            </a:r>
            <a:endParaRPr/>
          </a:p>
        </p:txBody>
      </p:sp>
      <p:sp>
        <p:nvSpPr>
          <p:cNvPr id="165" name="Google Shape;165;p19"/>
          <p:cNvSpPr txBox="1"/>
          <p:nvPr>
            <p:ph idx="2" type="body"/>
          </p:nvPr>
        </p:nvSpPr>
        <p:spPr>
          <a:xfrm>
            <a:off x="457200" y="1791588"/>
            <a:ext cx="5225700" cy="21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-US">
                <a:solidFill>
                  <a:srgbClr val="000000"/>
                </a:solidFill>
              </a:rPr>
              <a:t>Heteroscedastic uncertainty depends on the input data and therefore can be predicted as a model output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794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-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By including aleatoric uncertainty in the loss function, the model will make predictions with less confidence for data that is noisy.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166" name="Google Shape;166;p19"/>
          <p:cNvSpPr txBox="1"/>
          <p:nvPr>
            <p:ph idx="3" type="body"/>
          </p:nvPr>
        </p:nvSpPr>
        <p:spPr>
          <a:xfrm>
            <a:off x="6553925" y="497144"/>
            <a:ext cx="2133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Deep Learning 2021</a:t>
            </a:r>
            <a:endParaRPr/>
          </a:p>
        </p:txBody>
      </p:sp>
      <p:sp>
        <p:nvSpPr>
          <p:cNvPr id="167" name="Google Shape;167;p19"/>
          <p:cNvSpPr txBox="1"/>
          <p:nvPr>
            <p:ph idx="4" type="body"/>
          </p:nvPr>
        </p:nvSpPr>
        <p:spPr>
          <a:xfrm>
            <a:off x="7239941" y="738262"/>
            <a:ext cx="14469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Team B -1</a:t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5825" cy="1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925" y="1620237"/>
            <a:ext cx="2990625" cy="11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400" y="2963550"/>
            <a:ext cx="2504824" cy="16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2028" y="2960076"/>
            <a:ext cx="2569084" cy="16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8325" y="2960075"/>
            <a:ext cx="2504824" cy="166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mperial College London Theme">
  <a:themeElements>
    <a:clrScheme name="Imperial College London Presentation">
      <a:dk1>
        <a:srgbClr val="000000"/>
      </a:dk1>
      <a:lt1>
        <a:srgbClr val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mperial College London Presentation">
      <a:dk1>
        <a:srgbClr val="000000"/>
      </a:dk1>
      <a:lt1>
        <a:srgbClr val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